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2"/>
  </p:notesMasterIdLst>
  <p:sldIdLst>
    <p:sldId id="273" r:id="rId2"/>
    <p:sldId id="390" r:id="rId3"/>
    <p:sldId id="391" r:id="rId4"/>
    <p:sldId id="395" r:id="rId5"/>
    <p:sldId id="403" r:id="rId6"/>
    <p:sldId id="404" r:id="rId7"/>
    <p:sldId id="405" r:id="rId8"/>
    <p:sldId id="400" r:id="rId9"/>
    <p:sldId id="402" r:id="rId10"/>
    <p:sldId id="401" r:id="rId11"/>
    <p:sldId id="399" r:id="rId12"/>
    <p:sldId id="397" r:id="rId13"/>
    <p:sldId id="398" r:id="rId14"/>
    <p:sldId id="396" r:id="rId15"/>
    <p:sldId id="406" r:id="rId16"/>
    <p:sldId id="423" r:id="rId17"/>
    <p:sldId id="407" r:id="rId18"/>
    <p:sldId id="417" r:id="rId19"/>
    <p:sldId id="415" r:id="rId20"/>
    <p:sldId id="416" r:id="rId21"/>
    <p:sldId id="414" r:id="rId22"/>
    <p:sldId id="410" r:id="rId23"/>
    <p:sldId id="413" r:id="rId24"/>
    <p:sldId id="412" r:id="rId25"/>
    <p:sldId id="411" r:id="rId26"/>
    <p:sldId id="408" r:id="rId27"/>
    <p:sldId id="418" r:id="rId28"/>
    <p:sldId id="421" r:id="rId29"/>
    <p:sldId id="422" r:id="rId30"/>
    <p:sldId id="420" r:id="rId3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0126" autoAdjust="0"/>
  </p:normalViewPr>
  <p:slideViewPr>
    <p:cSldViewPr>
      <p:cViewPr varScale="1">
        <p:scale>
          <a:sx n="67" d="100"/>
          <a:sy n="67" d="100"/>
        </p:scale>
        <p:origin x="14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6"/>
    </p:cViewPr>
  </p:outlineViewPr>
  <p:notesTextViewPr>
    <p:cViewPr>
      <p:scale>
        <a:sx n="1" d="1"/>
        <a:sy n="1" d="1"/>
      </p:scale>
      <p:origin x="0" y="-22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0593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 smtClean="0"/>
              <a:t>Để </a:t>
            </a:r>
            <a:r>
              <a:rPr lang="en" dirty="0"/>
              <a:t>tiếp tục tôi xin trình bày về việc quản lý </a:t>
            </a:r>
            <a:r>
              <a:rPr lang="en" dirty="0" smtClean="0"/>
              <a:t>bện</a:t>
            </a:r>
            <a:r>
              <a:rPr lang="en" baseline="0" dirty="0" smtClean="0"/>
              <a:t>h nhân trong hệ thống. Qua quá trình nghiên cứu thực tế, chúng tôi đã đưa ra giải pháp quản lý hồ sơ bệnh nhân thông qua thực thể Medical Record – đại diện cho một đợt trị liệu của bệnh nhân.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790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587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Record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“On Treating”.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Treatment,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482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Sau </a:t>
            </a:r>
            <a:r>
              <a:rPr lang="en-US" dirty="0" err="1" smtClean="0"/>
              <a:t>cùng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</a:t>
            </a:r>
            <a:r>
              <a:rPr lang="en-US" baseline="0" dirty="0" err="1" smtClean="0"/>
              <a:t>Recordd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Fnished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83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xong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Record.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73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 smtClean="0"/>
              <a:t>Để</a:t>
            </a:r>
            <a:r>
              <a:rPr lang="en" baseline="0" dirty="0" smtClean="0"/>
              <a:t> tiếp tục tôi xin trình bày về thực thể Appointment.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6936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niệm</a:t>
            </a:r>
            <a:r>
              <a:rPr lang="en-US" baseline="0" dirty="0" smtClean="0"/>
              <a:t> Appointment –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5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niệm</a:t>
            </a:r>
            <a:r>
              <a:rPr lang="en-US" baseline="0" dirty="0" smtClean="0"/>
              <a:t> Appointment –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MedicalRecord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1..*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. Cho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PreventionCheck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-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phì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FoodIngredient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-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Treatment,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xong</a:t>
            </a:r>
            <a:r>
              <a:rPr lang="en-US" baseline="0" dirty="0" smtClean="0"/>
              <a:t>. Do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phì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gợi</a:t>
            </a:r>
            <a:r>
              <a:rPr lang="en-US" baseline="0" dirty="0" smtClean="0"/>
              <a:t> ý,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66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</a:t>
            </a:r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16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Sau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2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 smtClean="0">
                <a:solidFill>
                  <a:schemeClr val="dk1"/>
                </a:solidFill>
              </a:rPr>
              <a:t>1</a:t>
            </a:r>
            <a:r>
              <a:rPr lang="en" baseline="0" dirty="0" smtClean="0">
                <a:solidFill>
                  <a:schemeClr val="dk1"/>
                </a:solidFill>
              </a:rPr>
              <a:t> Medical Record sẽ có thông tin chính bao gồm ngày bắt đầu, kết thúc, trạng thái.</a:t>
            </a: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374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Record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), </a:t>
            </a:r>
            <a:br>
              <a:rPr lang="en-US" baseline="0" dirty="0" smtClean="0"/>
            </a:br>
            <a:r>
              <a:rPr lang="en-US" baseline="0" dirty="0" smtClean="0"/>
              <a:t>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Awaiting to </a:t>
            </a:r>
            <a:r>
              <a:rPr lang="en-US" baseline="0" dirty="0" err="1" smtClean="0"/>
              <a:t>examming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52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Finished.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73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hẹn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Entry.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90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hẹn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hẹn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Awaiting to </a:t>
            </a:r>
            <a:r>
              <a:rPr lang="en-US" baseline="0" dirty="0" err="1" smtClean="0"/>
              <a:t>examming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02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Sau </a:t>
            </a:r>
            <a:r>
              <a:rPr lang="en-US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Finised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98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14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dirty="0" smtClean="0"/>
              <a:t>Sau đây</a:t>
            </a:r>
            <a:r>
              <a:rPr lang="en" baseline="0" dirty="0" smtClean="0"/>
              <a:t> tôi sẽ tiếp tục trình bày về việc quản lý các phác đồ điều trị tiêu chuẩn trong hệ thống của chúng tôi.</a:t>
            </a:r>
            <a:endParaRPr lang="en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07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sư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rãi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khoa</a:t>
            </a:r>
            <a:r>
              <a:rPr lang="en-US" baseline="0" dirty="0" smtClean="0"/>
              <a:t> – Doctor Manager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99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chia 1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Phase.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-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97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luyện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Food, Medicine, Treatment.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Treatment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smtClean="0"/>
              <a:t>Food, Medicine, Treatment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19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 smtClean="0">
                <a:solidFill>
                  <a:schemeClr val="dk1"/>
                </a:solidFill>
              </a:rPr>
              <a:t>Những</a:t>
            </a:r>
            <a:r>
              <a:rPr lang="en" baseline="0" dirty="0" smtClean="0">
                <a:solidFill>
                  <a:schemeClr val="dk1"/>
                </a:solidFill>
              </a:rPr>
              <a:t> thông tin liên quan đến 1 Medical Record bao gồm:</a:t>
            </a:r>
          </a:p>
          <a:p>
            <a:pPr marL="400050" lvl="0" indent="-171450" rtl="0">
              <a:lnSpc>
                <a:spcPct val="115000"/>
              </a:lnSpc>
              <a:spcBef>
                <a:spcPts val="0"/>
              </a:spcBef>
              <a:buFontTx/>
              <a:buChar char="-"/>
            </a:pPr>
            <a:r>
              <a:rPr lang="en" baseline="0" dirty="0" smtClean="0">
                <a:solidFill>
                  <a:schemeClr val="dk1"/>
                </a:solidFill>
              </a:rPr>
              <a:t>Thông tin bệnh nhân.</a:t>
            </a:r>
          </a:p>
          <a:p>
            <a:pPr marL="400050" lvl="0" indent="-171450" rtl="0">
              <a:lnSpc>
                <a:spcPct val="115000"/>
              </a:lnSpc>
              <a:spcBef>
                <a:spcPts val="0"/>
              </a:spcBef>
              <a:buFontTx/>
              <a:buChar char="-"/>
            </a:pPr>
            <a:r>
              <a:rPr lang="en" baseline="0" dirty="0" smtClean="0">
                <a:solidFill>
                  <a:schemeClr val="dk1"/>
                </a:solidFill>
              </a:rPr>
              <a:t>Thông tin bệnh được xác định.</a:t>
            </a:r>
          </a:p>
          <a:p>
            <a:pPr marL="400050" lvl="0" indent="-171450" rtl="0">
              <a:lnSpc>
                <a:spcPct val="115000"/>
              </a:lnSpc>
              <a:spcBef>
                <a:spcPts val="0"/>
              </a:spcBef>
              <a:buFontTx/>
              <a:buChar char="-"/>
            </a:pPr>
            <a:r>
              <a:rPr lang="en" baseline="0" dirty="0" smtClean="0">
                <a:solidFill>
                  <a:schemeClr val="dk1"/>
                </a:solidFill>
              </a:rPr>
              <a:t>Thông tin về các lần gặp mặt bác sĩ.</a:t>
            </a: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5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Medical</a:t>
            </a:r>
            <a:r>
              <a:rPr lang="en-US" baseline="0" dirty="0" smtClean="0"/>
              <a:t> Record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trải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0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73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02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51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Sau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medical record. </a:t>
            </a:r>
            <a:br>
              <a:rPr lang="en-US" baseline="0" dirty="0" smtClean="0"/>
            </a:br>
            <a:r>
              <a:rPr lang="en-US" baseline="0" dirty="0" smtClean="0"/>
              <a:t>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, 1 Medical Record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dưỡng</a:t>
            </a:r>
            <a:r>
              <a:rPr lang="en-US" baseline="0" dirty="0" smtClean="0"/>
              <a:t> … 1 Medical record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“Awaiting to </a:t>
            </a:r>
            <a:r>
              <a:rPr lang="en-US" baseline="0" dirty="0" err="1" smtClean="0"/>
              <a:t>examming</a:t>
            </a:r>
            <a:r>
              <a:rPr lang="en-US" baseline="0" dirty="0" smtClean="0"/>
              <a:t>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80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bá</a:t>
            </a:r>
            <a:r>
              <a:rPr lang="en-US" baseline="0" dirty="0" err="1" smtClean="0"/>
              <a:t>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Record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No illness,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6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1503833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4274" y="0"/>
            <a:ext cx="9144000" cy="58752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0" y="5845828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0" y="2070900"/>
            <a:ext cx="9144000" cy="271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 b="1" dirty="0" smtClean="0">
                <a:solidFill>
                  <a:srgbClr val="FFFFFF"/>
                </a:solidFill>
              </a:rPr>
              <a:t>Medical Record</a:t>
            </a:r>
            <a:endParaRPr lang="en" sz="4800" b="1" dirty="0">
              <a:solidFill>
                <a:srgbClr val="FFFFFF"/>
              </a:solidFill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5" y="1600201"/>
            <a:ext cx="8391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3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5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6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3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8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-19460" y="2057400"/>
            <a:ext cx="9144000" cy="271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 b="1" dirty="0" smtClean="0">
                <a:solidFill>
                  <a:srgbClr val="FFFFFF"/>
                </a:solidFill>
              </a:rPr>
              <a:t>Appointment</a:t>
            </a:r>
            <a:endParaRPr lang="en" sz="4800" b="1" dirty="0">
              <a:solidFill>
                <a:srgbClr val="FFFFFF"/>
              </a:solidFill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33495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2209800" cy="2946400"/>
          </a:xfrm>
          <a:prstGeom prst="rect">
            <a:avLst/>
          </a:prstGeom>
        </p:spPr>
      </p:pic>
      <p:grpSp>
        <p:nvGrpSpPr>
          <p:cNvPr id="11" name="Shape 309"/>
          <p:cNvGrpSpPr/>
          <p:nvPr/>
        </p:nvGrpSpPr>
        <p:grpSpPr>
          <a:xfrm>
            <a:off x="4800600" y="2057400"/>
            <a:ext cx="1814399" cy="1383624"/>
            <a:chOff x="4336150" y="2394850"/>
            <a:chExt cx="1814399" cy="1383624"/>
          </a:xfrm>
        </p:grpSpPr>
        <p:sp>
          <p:nvSpPr>
            <p:cNvPr id="12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AppointmentDate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3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Appointment</a:t>
              </a:r>
              <a:endParaRPr lang="en" b="1" dirty="0"/>
            </a:p>
          </p:txBody>
        </p:sp>
      </p:grpSp>
      <p:sp>
        <p:nvSpPr>
          <p:cNvPr id="14" name="Shape 308"/>
          <p:cNvSpPr/>
          <p:nvPr/>
        </p:nvSpPr>
        <p:spPr>
          <a:xfrm>
            <a:off x="2888550" y="2420399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9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2209800" cy="2946400"/>
          </a:xfrm>
          <a:prstGeom prst="rect">
            <a:avLst/>
          </a:prstGeom>
        </p:spPr>
      </p:pic>
      <p:grpSp>
        <p:nvGrpSpPr>
          <p:cNvPr id="11" name="Shape 309"/>
          <p:cNvGrpSpPr/>
          <p:nvPr/>
        </p:nvGrpSpPr>
        <p:grpSpPr>
          <a:xfrm>
            <a:off x="4800600" y="2057400"/>
            <a:ext cx="1814399" cy="1383624"/>
            <a:chOff x="4336150" y="2394850"/>
            <a:chExt cx="1814399" cy="1383624"/>
          </a:xfrm>
        </p:grpSpPr>
        <p:sp>
          <p:nvSpPr>
            <p:cNvPr id="12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AppointmentDate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3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Appointment</a:t>
              </a:r>
              <a:endParaRPr lang="en" b="1" dirty="0"/>
            </a:p>
          </p:txBody>
        </p:sp>
      </p:grpSp>
      <p:sp>
        <p:nvSpPr>
          <p:cNvPr id="14" name="Shape 308"/>
          <p:cNvSpPr/>
          <p:nvPr/>
        </p:nvSpPr>
        <p:spPr>
          <a:xfrm>
            <a:off x="2888550" y="2420399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0" name="Shape 309"/>
          <p:cNvGrpSpPr/>
          <p:nvPr/>
        </p:nvGrpSpPr>
        <p:grpSpPr>
          <a:xfrm>
            <a:off x="4800600" y="4940976"/>
            <a:ext cx="1814399" cy="1383624"/>
            <a:chOff x="4336150" y="2394850"/>
            <a:chExt cx="1814399" cy="1383624"/>
          </a:xfrm>
        </p:grpSpPr>
        <p:sp>
          <p:nvSpPr>
            <p:cNvPr id="15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6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MedicalRecord</a:t>
              </a:r>
              <a:endParaRPr lang="en" b="1" dirty="0"/>
            </a:p>
          </p:txBody>
        </p:sp>
      </p:grpSp>
      <p:cxnSp>
        <p:nvCxnSpPr>
          <p:cNvPr id="6" name="Straight Connector 5"/>
          <p:cNvCxnSpPr>
            <a:stCxn id="12" idx="2"/>
            <a:endCxn id="16" idx="0"/>
          </p:cNvCxnSpPr>
          <p:nvPr/>
        </p:nvCxnSpPr>
        <p:spPr>
          <a:xfrm>
            <a:off x="5707800" y="3441024"/>
            <a:ext cx="0" cy="1499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343"/>
          <p:cNvSpPr txBox="1"/>
          <p:nvPr/>
        </p:nvSpPr>
        <p:spPr>
          <a:xfrm>
            <a:off x="5871001" y="45042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19" name="Shape 341"/>
          <p:cNvSpPr txBox="1"/>
          <p:nvPr/>
        </p:nvSpPr>
        <p:spPr>
          <a:xfrm>
            <a:off x="5747100" y="35052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/>
              <a:t>1..*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3702572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00847"/>
            <a:ext cx="2224088" cy="2965451"/>
          </a:xfrm>
          <a:prstGeom prst="rect">
            <a:avLst/>
          </a:prstGeom>
        </p:spPr>
      </p:pic>
      <p:grpSp>
        <p:nvGrpSpPr>
          <p:cNvPr id="11" name="Shape 309"/>
          <p:cNvGrpSpPr/>
          <p:nvPr/>
        </p:nvGrpSpPr>
        <p:grpSpPr>
          <a:xfrm>
            <a:off x="4953000" y="2133600"/>
            <a:ext cx="1814399" cy="1383624"/>
            <a:chOff x="4336150" y="2394850"/>
            <a:chExt cx="1814399" cy="1383624"/>
          </a:xfrm>
        </p:grpSpPr>
        <p:sp>
          <p:nvSpPr>
            <p:cNvPr id="12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AppointmentDate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3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Appointment</a:t>
              </a:r>
              <a:endParaRPr lang="en" b="1" dirty="0"/>
            </a:p>
          </p:txBody>
        </p:sp>
      </p:grpSp>
      <p:sp>
        <p:nvSpPr>
          <p:cNvPr id="14" name="Shape 308"/>
          <p:cNvSpPr/>
          <p:nvPr/>
        </p:nvSpPr>
        <p:spPr>
          <a:xfrm>
            <a:off x="2737856" y="2423400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309"/>
          <p:cNvGrpSpPr/>
          <p:nvPr/>
        </p:nvGrpSpPr>
        <p:grpSpPr>
          <a:xfrm>
            <a:off x="1828800" y="4949508"/>
            <a:ext cx="1814399" cy="1383624"/>
            <a:chOff x="4336150" y="2394850"/>
            <a:chExt cx="1814399" cy="1383624"/>
          </a:xfrm>
        </p:grpSpPr>
        <p:sp>
          <p:nvSpPr>
            <p:cNvPr id="10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H</a:t>
              </a:r>
              <a:r>
                <a:rPr lang="en" dirty="0" smtClean="0"/>
                <a:t>eight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W</a:t>
              </a:r>
              <a:r>
                <a:rPr lang="en" dirty="0" smtClean="0"/>
                <a:t>eight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B</a:t>
              </a:r>
              <a:r>
                <a:rPr lang="en" dirty="0" smtClean="0"/>
                <a:t>loodpressure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…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5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PreventionCheck</a:t>
              </a:r>
              <a:endParaRPr lang="en" b="1" dirty="0"/>
            </a:p>
          </p:txBody>
        </p:sp>
      </p:grpSp>
      <p:cxnSp>
        <p:nvCxnSpPr>
          <p:cNvPr id="6" name="Straight Connector 5"/>
          <p:cNvCxnSpPr>
            <a:stCxn id="12" idx="1"/>
            <a:endCxn id="15" idx="0"/>
          </p:cNvCxnSpPr>
          <p:nvPr/>
        </p:nvCxnSpPr>
        <p:spPr>
          <a:xfrm flipH="1">
            <a:off x="2736000" y="2982475"/>
            <a:ext cx="2217000" cy="196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Shape 309"/>
          <p:cNvGrpSpPr/>
          <p:nvPr/>
        </p:nvGrpSpPr>
        <p:grpSpPr>
          <a:xfrm>
            <a:off x="4285595" y="4941253"/>
            <a:ext cx="1814399" cy="1383624"/>
            <a:chOff x="4336150" y="2394850"/>
            <a:chExt cx="1814399" cy="1383624"/>
          </a:xfrm>
        </p:grpSpPr>
        <p:sp>
          <p:nvSpPr>
            <p:cNvPr id="17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err="1" smtClean="0"/>
                <a:t>VitaminB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-US" dirty="0" err="1" smtClean="0"/>
                <a:t>VitaminC</a:t>
              </a:r>
              <a:endParaRPr lang="en" dirty="0" smtClean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…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8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FoodIngredient</a:t>
              </a:r>
              <a:endParaRPr lang="en" b="1" dirty="0"/>
            </a:p>
          </p:txBody>
        </p:sp>
      </p:grpSp>
      <p:grpSp>
        <p:nvGrpSpPr>
          <p:cNvPr id="19" name="Shape 309"/>
          <p:cNvGrpSpPr/>
          <p:nvPr/>
        </p:nvGrpSpPr>
        <p:grpSpPr>
          <a:xfrm>
            <a:off x="6872401" y="4949508"/>
            <a:ext cx="1814399" cy="1383624"/>
            <a:chOff x="4336150" y="2394850"/>
            <a:chExt cx="1814399" cy="1383624"/>
          </a:xfrm>
        </p:grpSpPr>
        <p:sp>
          <p:nvSpPr>
            <p:cNvPr id="20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Advice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 smtClean="0"/>
                <a:t>FromDate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 smtClean="0"/>
                <a:t>ToDate</a:t>
              </a:r>
              <a:endParaRPr lang="en" dirty="0"/>
            </a:p>
          </p:txBody>
        </p:sp>
        <p:sp>
          <p:nvSpPr>
            <p:cNvPr id="21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Treatment</a:t>
              </a:r>
              <a:endParaRPr lang="en" b="1" dirty="0"/>
            </a:p>
          </p:txBody>
        </p:sp>
      </p:grpSp>
      <p:cxnSp>
        <p:nvCxnSpPr>
          <p:cNvPr id="23" name="Straight Connector 22"/>
          <p:cNvCxnSpPr>
            <a:stCxn id="12" idx="2"/>
            <a:endCxn id="18" idx="0"/>
          </p:cNvCxnSpPr>
          <p:nvPr/>
        </p:nvCxnSpPr>
        <p:spPr>
          <a:xfrm flipH="1">
            <a:off x="5192795" y="3517224"/>
            <a:ext cx="667405" cy="142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3"/>
            <a:endCxn id="21" idx="0"/>
          </p:cNvCxnSpPr>
          <p:nvPr/>
        </p:nvCxnSpPr>
        <p:spPr>
          <a:xfrm>
            <a:off x="6767399" y="2982475"/>
            <a:ext cx="1012202" cy="196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343"/>
          <p:cNvSpPr txBox="1"/>
          <p:nvPr/>
        </p:nvSpPr>
        <p:spPr>
          <a:xfrm>
            <a:off x="6982436" y="2624673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7" name="Shape 341"/>
          <p:cNvSpPr txBox="1"/>
          <p:nvPr/>
        </p:nvSpPr>
        <p:spPr>
          <a:xfrm>
            <a:off x="7792010" y="4424811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sp>
        <p:nvSpPr>
          <p:cNvPr id="28" name="Shape 343"/>
          <p:cNvSpPr txBox="1"/>
          <p:nvPr/>
        </p:nvSpPr>
        <p:spPr>
          <a:xfrm>
            <a:off x="4318013" y="284431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9" name="Shape 343"/>
          <p:cNvSpPr txBox="1"/>
          <p:nvPr/>
        </p:nvSpPr>
        <p:spPr>
          <a:xfrm>
            <a:off x="5867400" y="35814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30" name="Shape 341"/>
          <p:cNvSpPr txBox="1"/>
          <p:nvPr/>
        </p:nvSpPr>
        <p:spPr>
          <a:xfrm>
            <a:off x="5366100" y="45042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sp>
        <p:nvSpPr>
          <p:cNvPr id="31" name="Shape 341"/>
          <p:cNvSpPr txBox="1"/>
          <p:nvPr/>
        </p:nvSpPr>
        <p:spPr>
          <a:xfrm>
            <a:off x="3080100" y="45042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258319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10" name="Rounded Rectangle 9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Entry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(Lịch hẹn)</a:t>
            </a:r>
            <a:endParaRPr lang="en" sz="1800" b="1" dirty="0"/>
          </a:p>
        </p:txBody>
      </p:sp>
      <p:sp>
        <p:nvSpPr>
          <p:cNvPr id="15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Doctor set up an entry appointment for examming</a:t>
            </a:r>
          </a:p>
        </p:txBody>
      </p:sp>
    </p:spTree>
    <p:extLst>
      <p:ext uri="{BB962C8B-B14F-4D97-AF65-F5344CB8AC3E}">
        <p14:creationId xmlns:p14="http://schemas.microsoft.com/office/powerpoint/2010/main" val="3878898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10" name="Rounded Rectangle 9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Entry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(Lịch hẹn)</a:t>
            </a:r>
            <a:endParaRPr lang="en" sz="1800" b="1" dirty="0"/>
          </a:p>
        </p:txBody>
      </p:sp>
      <p:sp>
        <p:nvSpPr>
          <p:cNvPr id="15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Doctor set up an entry appointment for examming</a:t>
            </a:r>
          </a:p>
        </p:txBody>
      </p:sp>
      <p:sp>
        <p:nvSpPr>
          <p:cNvPr id="16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19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goes to clinic, register service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441331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solidFill>
                  <a:srgbClr val="FFFFFF"/>
                </a:solidFill>
              </a:rPr>
              <a:t>Medical Record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4" name="Shape 308"/>
          <p:cNvSpPr/>
          <p:nvPr/>
        </p:nvSpPr>
        <p:spPr>
          <a:xfrm>
            <a:off x="2598864" y="2513652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8" name="Shape 309"/>
          <p:cNvGrpSpPr/>
          <p:nvPr/>
        </p:nvGrpSpPr>
        <p:grpSpPr>
          <a:xfrm>
            <a:off x="4971806" y="2010448"/>
            <a:ext cx="1814399" cy="1383624"/>
            <a:chOff x="4336150" y="2394850"/>
            <a:chExt cx="1814399" cy="1383624"/>
          </a:xfrm>
        </p:grpSpPr>
        <p:sp>
          <p:nvSpPr>
            <p:cNvPr id="9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StartTime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EndTime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0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MedicalRecord</a:t>
              </a:r>
              <a:endParaRPr lang="en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89952"/>
            <a:ext cx="1970399" cy="2627199"/>
          </a:xfrm>
          <a:prstGeom prst="rect">
            <a:avLst/>
          </a:prstGeom>
        </p:spPr>
      </p:pic>
      <p:sp>
        <p:nvSpPr>
          <p:cNvPr id="38" name="Shape 343"/>
          <p:cNvSpPr txBox="1"/>
          <p:nvPr/>
        </p:nvSpPr>
        <p:spPr>
          <a:xfrm>
            <a:off x="6982436" y="2624673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2061139668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10" name="Rounded Rectangle 9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Entry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4800" y="4252500"/>
            <a:ext cx="2209800" cy="762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Finished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(Lịch hẹn)</a:t>
            </a:r>
            <a:endParaRPr lang="en" sz="1800" b="1" dirty="0"/>
          </a:p>
        </p:txBody>
      </p:sp>
      <p:sp>
        <p:nvSpPr>
          <p:cNvPr id="15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Doctor set up an entry appointment for examming</a:t>
            </a:r>
          </a:p>
        </p:txBody>
      </p:sp>
      <p:sp>
        <p:nvSpPr>
          <p:cNvPr id="16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17" name="Shape 440"/>
          <p:cNvSpPr txBox="1"/>
          <p:nvPr/>
        </p:nvSpPr>
        <p:spPr>
          <a:xfrm>
            <a:off x="2667000" y="43434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(Khám xong)</a:t>
            </a:r>
            <a:endParaRPr lang="en" sz="1800" b="1" dirty="0"/>
          </a:p>
        </p:txBody>
      </p:sp>
      <p:sp>
        <p:nvSpPr>
          <p:cNvPr id="19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goes to clinic, register service</a:t>
            </a:r>
            <a:endParaRPr lang="en" sz="1800" dirty="0"/>
          </a:p>
        </p:txBody>
      </p:sp>
      <p:sp>
        <p:nvSpPr>
          <p:cNvPr id="20" name="Shape 434"/>
          <p:cNvSpPr txBox="1"/>
          <p:nvPr/>
        </p:nvSpPr>
        <p:spPr>
          <a:xfrm>
            <a:off x="4845001" y="43434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Doctor maked prescription done.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207765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3" y="1600200"/>
            <a:ext cx="8485714" cy="4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98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4909"/>
            <a:ext cx="8066667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51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0" y="1981200"/>
            <a:ext cx="8276190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0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8" y="2133600"/>
            <a:ext cx="9144000" cy="38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5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946997"/>
            <a:ext cx="9144000" cy="38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19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Appointment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458"/>
            <a:ext cx="9144000" cy="41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99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-19460" y="2057400"/>
            <a:ext cx="9144000" cy="271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 b="1" dirty="0" smtClean="0">
                <a:solidFill>
                  <a:srgbClr val="FFFFFF"/>
                </a:solidFill>
              </a:rPr>
              <a:t>Regimen</a:t>
            </a:r>
            <a:endParaRPr lang="en" sz="4800" b="1" dirty="0">
              <a:solidFill>
                <a:srgbClr val="FFFFFF"/>
              </a:solidFill>
            </a:endParaRP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28266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Regimen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grpSp>
        <p:nvGrpSpPr>
          <p:cNvPr id="7" name="Shape 309"/>
          <p:cNvGrpSpPr/>
          <p:nvPr/>
        </p:nvGrpSpPr>
        <p:grpSpPr>
          <a:xfrm>
            <a:off x="392847" y="1952498"/>
            <a:ext cx="1814399" cy="1383624"/>
            <a:chOff x="4336150" y="2394850"/>
            <a:chExt cx="1814399" cy="1383624"/>
          </a:xfrm>
        </p:grpSpPr>
        <p:sp>
          <p:nvSpPr>
            <p:cNvPr id="8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9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Illness</a:t>
              </a:r>
              <a:endParaRPr lang="en" b="1" dirty="0"/>
            </a:p>
          </p:txBody>
        </p:sp>
      </p:grpSp>
      <p:grpSp>
        <p:nvGrpSpPr>
          <p:cNvPr id="10" name="Shape 309"/>
          <p:cNvGrpSpPr/>
          <p:nvPr/>
        </p:nvGrpSpPr>
        <p:grpSpPr>
          <a:xfrm>
            <a:off x="392848" y="4738936"/>
            <a:ext cx="1814399" cy="1383624"/>
            <a:chOff x="4336150" y="2394850"/>
            <a:chExt cx="1814399" cy="1383624"/>
          </a:xfrm>
        </p:grpSpPr>
        <p:sp>
          <p:nvSpPr>
            <p:cNvPr id="11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endParaRPr lang="en" dirty="0" smtClean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2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Regimen</a:t>
              </a:r>
              <a:endParaRPr lang="en" b="1" dirty="0"/>
            </a:p>
          </p:txBody>
        </p:sp>
      </p:grpSp>
      <p:cxnSp>
        <p:nvCxnSpPr>
          <p:cNvPr id="25" name="Straight Connector 24"/>
          <p:cNvCxnSpPr>
            <a:stCxn id="8" idx="2"/>
            <a:endCxn id="12" idx="0"/>
          </p:cNvCxnSpPr>
          <p:nvPr/>
        </p:nvCxnSpPr>
        <p:spPr>
          <a:xfrm>
            <a:off x="1300047" y="3336122"/>
            <a:ext cx="1" cy="140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343"/>
          <p:cNvSpPr txBox="1"/>
          <p:nvPr/>
        </p:nvSpPr>
        <p:spPr>
          <a:xfrm>
            <a:off x="1451401" y="33612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8" name="Shape 341"/>
          <p:cNvSpPr txBox="1"/>
          <p:nvPr/>
        </p:nvSpPr>
        <p:spPr>
          <a:xfrm>
            <a:off x="1374409" y="4154958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360934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Regimen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7" name="Shape 309"/>
          <p:cNvGrpSpPr/>
          <p:nvPr/>
        </p:nvGrpSpPr>
        <p:grpSpPr>
          <a:xfrm>
            <a:off x="392847" y="1952498"/>
            <a:ext cx="1814399" cy="1383624"/>
            <a:chOff x="4336150" y="2394850"/>
            <a:chExt cx="1814399" cy="1383624"/>
          </a:xfrm>
        </p:grpSpPr>
        <p:sp>
          <p:nvSpPr>
            <p:cNvPr id="8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9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Illness</a:t>
              </a:r>
              <a:endParaRPr lang="en" b="1" dirty="0"/>
            </a:p>
          </p:txBody>
        </p:sp>
      </p:grpSp>
      <p:grpSp>
        <p:nvGrpSpPr>
          <p:cNvPr id="10" name="Shape 309"/>
          <p:cNvGrpSpPr/>
          <p:nvPr/>
        </p:nvGrpSpPr>
        <p:grpSpPr>
          <a:xfrm>
            <a:off x="392848" y="4738936"/>
            <a:ext cx="1814399" cy="1383624"/>
            <a:chOff x="4336150" y="2394850"/>
            <a:chExt cx="1814399" cy="1383624"/>
          </a:xfrm>
        </p:grpSpPr>
        <p:sp>
          <p:nvSpPr>
            <p:cNvPr id="11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endParaRPr lang="en" dirty="0" smtClean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2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Regimen</a:t>
              </a:r>
              <a:endParaRPr lang="en" b="1" dirty="0"/>
            </a:p>
          </p:txBody>
        </p:sp>
      </p:grpSp>
      <p:grpSp>
        <p:nvGrpSpPr>
          <p:cNvPr id="22" name="Shape 309"/>
          <p:cNvGrpSpPr/>
          <p:nvPr/>
        </p:nvGrpSpPr>
        <p:grpSpPr>
          <a:xfrm>
            <a:off x="3086099" y="3336122"/>
            <a:ext cx="1814399" cy="1383624"/>
            <a:chOff x="4336150" y="2394850"/>
            <a:chExt cx="1814399" cy="1383624"/>
          </a:xfrm>
        </p:grpSpPr>
        <p:sp>
          <p:nvSpPr>
            <p:cNvPr id="23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NumberOfDay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PhaseOrder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4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Phase</a:t>
              </a:r>
              <a:endParaRPr lang="en" b="1" dirty="0"/>
            </a:p>
          </p:txBody>
        </p:sp>
      </p:grpSp>
      <p:cxnSp>
        <p:nvCxnSpPr>
          <p:cNvPr id="25" name="Straight Connector 24"/>
          <p:cNvCxnSpPr>
            <a:stCxn id="8" idx="2"/>
            <a:endCxn id="12" idx="0"/>
          </p:cNvCxnSpPr>
          <p:nvPr/>
        </p:nvCxnSpPr>
        <p:spPr>
          <a:xfrm>
            <a:off x="1300047" y="3336122"/>
            <a:ext cx="1" cy="140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343"/>
          <p:cNvSpPr txBox="1"/>
          <p:nvPr/>
        </p:nvSpPr>
        <p:spPr>
          <a:xfrm>
            <a:off x="1451401" y="33612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8" name="Shape 341"/>
          <p:cNvSpPr txBox="1"/>
          <p:nvPr/>
        </p:nvSpPr>
        <p:spPr>
          <a:xfrm>
            <a:off x="1374409" y="4154958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cxnSp>
        <p:nvCxnSpPr>
          <p:cNvPr id="30" name="Elbow Connector 29"/>
          <p:cNvCxnSpPr>
            <a:stCxn id="11" idx="3"/>
            <a:endCxn id="23" idx="1"/>
          </p:cNvCxnSpPr>
          <p:nvPr/>
        </p:nvCxnSpPr>
        <p:spPr>
          <a:xfrm flipV="1">
            <a:off x="2207247" y="4184997"/>
            <a:ext cx="878852" cy="14028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hape 341"/>
          <p:cNvSpPr txBox="1"/>
          <p:nvPr/>
        </p:nvSpPr>
        <p:spPr>
          <a:xfrm>
            <a:off x="2318100" y="37338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  <a:r>
              <a:rPr lang="en" sz="2400" b="1" dirty="0" smtClean="0"/>
              <a:t>..</a:t>
            </a:r>
            <a:r>
              <a:rPr lang="en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85867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solidFill>
                  <a:srgbClr val="FFFFFF"/>
                </a:solidFill>
              </a:rPr>
              <a:t>Medical Record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4" name="Shape 308"/>
          <p:cNvSpPr/>
          <p:nvPr/>
        </p:nvSpPr>
        <p:spPr>
          <a:xfrm>
            <a:off x="2598864" y="2513652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8" name="Shape 309"/>
          <p:cNvGrpSpPr/>
          <p:nvPr/>
        </p:nvGrpSpPr>
        <p:grpSpPr>
          <a:xfrm>
            <a:off x="4971806" y="2010448"/>
            <a:ext cx="1814399" cy="1383624"/>
            <a:chOff x="4336150" y="2394850"/>
            <a:chExt cx="1814399" cy="1383624"/>
          </a:xfrm>
        </p:grpSpPr>
        <p:sp>
          <p:nvSpPr>
            <p:cNvPr id="9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StartTime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EndTime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0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MedicalRecord</a:t>
              </a:r>
              <a:endParaRPr lang="en" b="1" dirty="0"/>
            </a:p>
          </p:txBody>
        </p:sp>
      </p:grpSp>
      <p:grpSp>
        <p:nvGrpSpPr>
          <p:cNvPr id="11" name="Shape 309"/>
          <p:cNvGrpSpPr/>
          <p:nvPr/>
        </p:nvGrpSpPr>
        <p:grpSpPr>
          <a:xfrm>
            <a:off x="6883255" y="4949510"/>
            <a:ext cx="1814399" cy="1383624"/>
            <a:chOff x="4336150" y="2394850"/>
            <a:chExt cx="1814399" cy="1383624"/>
          </a:xfrm>
        </p:grpSpPr>
        <p:sp>
          <p:nvSpPr>
            <p:cNvPr id="12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AppointmentDate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3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Appointment</a:t>
              </a:r>
              <a:endParaRPr lang="en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89952"/>
            <a:ext cx="1970399" cy="2627199"/>
          </a:xfrm>
          <a:prstGeom prst="rect">
            <a:avLst/>
          </a:prstGeom>
        </p:spPr>
      </p:pic>
      <p:grpSp>
        <p:nvGrpSpPr>
          <p:cNvPr id="14" name="Shape 309"/>
          <p:cNvGrpSpPr/>
          <p:nvPr/>
        </p:nvGrpSpPr>
        <p:grpSpPr>
          <a:xfrm>
            <a:off x="1309049" y="5022708"/>
            <a:ext cx="1814399" cy="1383624"/>
            <a:chOff x="4336150" y="2394850"/>
            <a:chExt cx="1814399" cy="1383624"/>
          </a:xfrm>
        </p:grpSpPr>
        <p:sp>
          <p:nvSpPr>
            <p:cNvPr id="15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B</a:t>
              </a:r>
              <a:r>
                <a:rPr lang="en" dirty="0" smtClean="0"/>
                <a:t>arcode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6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Patient</a:t>
              </a:r>
              <a:endParaRPr lang="en" b="1" dirty="0"/>
            </a:p>
          </p:txBody>
        </p:sp>
      </p:grpSp>
      <p:grpSp>
        <p:nvGrpSpPr>
          <p:cNvPr id="17" name="Shape 309"/>
          <p:cNvGrpSpPr/>
          <p:nvPr/>
        </p:nvGrpSpPr>
        <p:grpSpPr>
          <a:xfrm>
            <a:off x="4174136" y="5022708"/>
            <a:ext cx="1814399" cy="1383624"/>
            <a:chOff x="4336150" y="2394850"/>
            <a:chExt cx="1814399" cy="1383624"/>
          </a:xfrm>
        </p:grpSpPr>
        <p:sp>
          <p:nvSpPr>
            <p:cNvPr id="18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9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Illness</a:t>
              </a:r>
              <a:endParaRPr lang="en" b="1" dirty="0"/>
            </a:p>
          </p:txBody>
        </p:sp>
      </p:grpSp>
      <p:cxnSp>
        <p:nvCxnSpPr>
          <p:cNvPr id="7" name="Straight Connector 6"/>
          <p:cNvCxnSpPr>
            <a:stCxn id="9" idx="1"/>
            <a:endCxn id="16" idx="0"/>
          </p:cNvCxnSpPr>
          <p:nvPr/>
        </p:nvCxnSpPr>
        <p:spPr>
          <a:xfrm flipH="1">
            <a:off x="2216249" y="2859323"/>
            <a:ext cx="2755557" cy="216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19" idx="0"/>
          </p:cNvCxnSpPr>
          <p:nvPr/>
        </p:nvCxnSpPr>
        <p:spPr>
          <a:xfrm flipH="1">
            <a:off x="5081336" y="3394072"/>
            <a:ext cx="797670" cy="1628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9" idx="3"/>
            <a:endCxn id="13" idx="0"/>
          </p:cNvCxnSpPr>
          <p:nvPr/>
        </p:nvCxnSpPr>
        <p:spPr>
          <a:xfrm>
            <a:off x="6786205" y="2859323"/>
            <a:ext cx="1004250" cy="209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hape 343"/>
          <p:cNvSpPr txBox="1"/>
          <p:nvPr/>
        </p:nvSpPr>
        <p:spPr>
          <a:xfrm>
            <a:off x="4383300" y="3211594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35" name="Shape 343"/>
          <p:cNvSpPr txBox="1"/>
          <p:nvPr/>
        </p:nvSpPr>
        <p:spPr>
          <a:xfrm>
            <a:off x="2210096" y="4372249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36" name="Shape 343"/>
          <p:cNvSpPr txBox="1"/>
          <p:nvPr/>
        </p:nvSpPr>
        <p:spPr>
          <a:xfrm>
            <a:off x="5367672" y="3521897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37" name="Shape 341"/>
          <p:cNvSpPr txBox="1"/>
          <p:nvPr/>
        </p:nvSpPr>
        <p:spPr>
          <a:xfrm>
            <a:off x="4317862" y="4536832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sp>
        <p:nvSpPr>
          <p:cNvPr id="38" name="Shape 343"/>
          <p:cNvSpPr txBox="1"/>
          <p:nvPr/>
        </p:nvSpPr>
        <p:spPr>
          <a:xfrm>
            <a:off x="6982436" y="2624673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40" name="Shape 341"/>
          <p:cNvSpPr txBox="1"/>
          <p:nvPr/>
        </p:nvSpPr>
        <p:spPr>
          <a:xfrm>
            <a:off x="7792010" y="4424811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25119631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>
                <a:solidFill>
                  <a:srgbClr val="FFFFFF"/>
                </a:solidFill>
              </a:rPr>
              <a:t>Regimen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pSp>
        <p:nvGrpSpPr>
          <p:cNvPr id="7" name="Shape 309"/>
          <p:cNvGrpSpPr/>
          <p:nvPr/>
        </p:nvGrpSpPr>
        <p:grpSpPr>
          <a:xfrm>
            <a:off x="392847" y="1952498"/>
            <a:ext cx="1814399" cy="1383624"/>
            <a:chOff x="4336150" y="2394850"/>
            <a:chExt cx="1814399" cy="1383624"/>
          </a:xfrm>
        </p:grpSpPr>
        <p:sp>
          <p:nvSpPr>
            <p:cNvPr id="8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9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Illness</a:t>
              </a:r>
              <a:endParaRPr lang="en" b="1" dirty="0"/>
            </a:p>
          </p:txBody>
        </p:sp>
      </p:grpSp>
      <p:grpSp>
        <p:nvGrpSpPr>
          <p:cNvPr id="10" name="Shape 309"/>
          <p:cNvGrpSpPr/>
          <p:nvPr/>
        </p:nvGrpSpPr>
        <p:grpSpPr>
          <a:xfrm>
            <a:off x="392848" y="4738936"/>
            <a:ext cx="1814399" cy="1383624"/>
            <a:chOff x="4336150" y="2394850"/>
            <a:chExt cx="1814399" cy="1383624"/>
          </a:xfrm>
        </p:grpSpPr>
        <p:sp>
          <p:nvSpPr>
            <p:cNvPr id="11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endParaRPr lang="en" dirty="0" smtClean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2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Regimen</a:t>
              </a:r>
              <a:endParaRPr lang="en" b="1" dirty="0"/>
            </a:p>
          </p:txBody>
        </p:sp>
      </p:grpSp>
      <p:grpSp>
        <p:nvGrpSpPr>
          <p:cNvPr id="13" name="Shape 309"/>
          <p:cNvGrpSpPr/>
          <p:nvPr/>
        </p:nvGrpSpPr>
        <p:grpSpPr>
          <a:xfrm>
            <a:off x="6742392" y="3340624"/>
            <a:ext cx="1814399" cy="1383624"/>
            <a:chOff x="4336150" y="2394850"/>
            <a:chExt cx="1814399" cy="1383624"/>
          </a:xfrm>
        </p:grpSpPr>
        <p:sp>
          <p:nvSpPr>
            <p:cNvPr id="14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Unit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5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Medicine</a:t>
              </a:r>
              <a:endParaRPr lang="en" b="1" dirty="0"/>
            </a:p>
          </p:txBody>
        </p:sp>
      </p:grpSp>
      <p:grpSp>
        <p:nvGrpSpPr>
          <p:cNvPr id="16" name="Shape 309"/>
          <p:cNvGrpSpPr/>
          <p:nvPr/>
        </p:nvGrpSpPr>
        <p:grpSpPr>
          <a:xfrm>
            <a:off x="6756679" y="1787911"/>
            <a:ext cx="1814399" cy="1383624"/>
            <a:chOff x="4336150" y="2394850"/>
            <a:chExt cx="1814399" cy="1383624"/>
          </a:xfrm>
        </p:grpSpPr>
        <p:sp>
          <p:nvSpPr>
            <p:cNvPr id="17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8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Food</a:t>
              </a:r>
              <a:endParaRPr lang="en" b="1" dirty="0"/>
            </a:p>
          </p:txBody>
        </p:sp>
      </p:grpSp>
      <p:grpSp>
        <p:nvGrpSpPr>
          <p:cNvPr id="19" name="Shape 309"/>
          <p:cNvGrpSpPr/>
          <p:nvPr/>
        </p:nvGrpSpPr>
        <p:grpSpPr>
          <a:xfrm>
            <a:off x="6761441" y="5053061"/>
            <a:ext cx="1814399" cy="1383624"/>
            <a:chOff x="4336150" y="2394850"/>
            <a:chExt cx="1814399" cy="1383624"/>
          </a:xfrm>
        </p:grpSpPr>
        <p:sp>
          <p:nvSpPr>
            <p:cNvPr id="20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1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Practice</a:t>
              </a:r>
              <a:endParaRPr lang="en" b="1" dirty="0"/>
            </a:p>
          </p:txBody>
        </p:sp>
      </p:grpSp>
      <p:grpSp>
        <p:nvGrpSpPr>
          <p:cNvPr id="22" name="Shape 309"/>
          <p:cNvGrpSpPr/>
          <p:nvPr/>
        </p:nvGrpSpPr>
        <p:grpSpPr>
          <a:xfrm>
            <a:off x="3086099" y="3336122"/>
            <a:ext cx="1814399" cy="1383624"/>
            <a:chOff x="4336150" y="2394850"/>
            <a:chExt cx="1814399" cy="1383624"/>
          </a:xfrm>
        </p:grpSpPr>
        <p:sp>
          <p:nvSpPr>
            <p:cNvPr id="23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NumberOfDay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PhaseOrder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4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Phase</a:t>
              </a:r>
              <a:endParaRPr lang="en" b="1" dirty="0"/>
            </a:p>
          </p:txBody>
        </p:sp>
      </p:grpSp>
      <p:cxnSp>
        <p:nvCxnSpPr>
          <p:cNvPr id="25" name="Straight Connector 24"/>
          <p:cNvCxnSpPr>
            <a:stCxn id="8" idx="2"/>
            <a:endCxn id="12" idx="0"/>
          </p:cNvCxnSpPr>
          <p:nvPr/>
        </p:nvCxnSpPr>
        <p:spPr>
          <a:xfrm>
            <a:off x="1300047" y="3336122"/>
            <a:ext cx="1" cy="140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343"/>
          <p:cNvSpPr txBox="1"/>
          <p:nvPr/>
        </p:nvSpPr>
        <p:spPr>
          <a:xfrm>
            <a:off x="1451401" y="33612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8" name="Shape 341"/>
          <p:cNvSpPr txBox="1"/>
          <p:nvPr/>
        </p:nvSpPr>
        <p:spPr>
          <a:xfrm>
            <a:off x="1374409" y="4154958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cxnSp>
        <p:nvCxnSpPr>
          <p:cNvPr id="30" name="Elbow Connector 29"/>
          <p:cNvCxnSpPr>
            <a:stCxn id="11" idx="3"/>
            <a:endCxn id="23" idx="1"/>
          </p:cNvCxnSpPr>
          <p:nvPr/>
        </p:nvCxnSpPr>
        <p:spPr>
          <a:xfrm flipV="1">
            <a:off x="2207247" y="4184997"/>
            <a:ext cx="878852" cy="140281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343"/>
          <p:cNvSpPr txBox="1"/>
          <p:nvPr/>
        </p:nvSpPr>
        <p:spPr>
          <a:xfrm>
            <a:off x="2365801" y="56472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32" name="Shape 341"/>
          <p:cNvSpPr txBox="1"/>
          <p:nvPr/>
        </p:nvSpPr>
        <p:spPr>
          <a:xfrm>
            <a:off x="2318100" y="37338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  <a:r>
              <a:rPr lang="en" sz="2400" b="1" dirty="0" smtClean="0"/>
              <a:t>..</a:t>
            </a:r>
            <a:r>
              <a:rPr lang="en" sz="2400" b="1" dirty="0"/>
              <a:t>*</a:t>
            </a:r>
          </a:p>
        </p:txBody>
      </p:sp>
      <p:cxnSp>
        <p:nvCxnSpPr>
          <p:cNvPr id="34" name="Elbow Connector 33"/>
          <p:cNvCxnSpPr>
            <a:stCxn id="24" idx="0"/>
          </p:cNvCxnSpPr>
          <p:nvPr/>
        </p:nvCxnSpPr>
        <p:spPr>
          <a:xfrm rot="5400000" flipH="1" flipV="1">
            <a:off x="4957084" y="1550815"/>
            <a:ext cx="821522" cy="274909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3" idx="2"/>
            <a:endCxn id="20" idx="1"/>
          </p:cNvCxnSpPr>
          <p:nvPr/>
        </p:nvCxnSpPr>
        <p:spPr>
          <a:xfrm rot="16200000" flipH="1">
            <a:off x="4786275" y="3926770"/>
            <a:ext cx="1182190" cy="2768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3"/>
            <a:endCxn id="14" idx="1"/>
          </p:cNvCxnSpPr>
          <p:nvPr/>
        </p:nvCxnSpPr>
        <p:spPr>
          <a:xfrm>
            <a:off x="4900498" y="4184997"/>
            <a:ext cx="1841894" cy="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hape 341"/>
          <p:cNvSpPr txBox="1"/>
          <p:nvPr/>
        </p:nvSpPr>
        <p:spPr>
          <a:xfrm>
            <a:off x="3232500" y="29040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40" name="Shape 341"/>
          <p:cNvSpPr txBox="1"/>
          <p:nvPr/>
        </p:nvSpPr>
        <p:spPr>
          <a:xfrm>
            <a:off x="5975700" y="20574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41" name="Shape 341"/>
          <p:cNvSpPr txBox="1"/>
          <p:nvPr/>
        </p:nvSpPr>
        <p:spPr>
          <a:xfrm>
            <a:off x="6096000" y="37338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42" name="Shape 341"/>
          <p:cNvSpPr txBox="1"/>
          <p:nvPr/>
        </p:nvSpPr>
        <p:spPr>
          <a:xfrm>
            <a:off x="6172200" y="54102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43" name="Shape 341"/>
          <p:cNvSpPr txBox="1"/>
          <p:nvPr/>
        </p:nvSpPr>
        <p:spPr>
          <a:xfrm>
            <a:off x="4038600" y="48006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44" name="Shape 341"/>
          <p:cNvSpPr txBox="1"/>
          <p:nvPr/>
        </p:nvSpPr>
        <p:spPr>
          <a:xfrm>
            <a:off x="4985100" y="37338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73824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Rounded Rectangle 5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13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New medical record for registering first time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10008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Rounded Rectangle 5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On Treating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13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New medical record for registering first time</a:t>
            </a:r>
            <a:endParaRPr lang="en" sz="1800" dirty="0"/>
          </a:p>
        </p:txBody>
      </p:sp>
      <p:sp>
        <p:nvSpPr>
          <p:cNvPr id="15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(Đang chữa trị)</a:t>
            </a:r>
            <a:endParaRPr lang="en" sz="1800" b="1" dirty="0"/>
          </a:p>
        </p:txBody>
      </p:sp>
      <p:sp>
        <p:nvSpPr>
          <p:cNvPr id="18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Medical record for patient that on treating progress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94942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Rounded Rectangle 5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On Treating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4800" y="4252500"/>
            <a:ext cx="2209800" cy="762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 illness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13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New medical record for registering first time</a:t>
            </a:r>
            <a:endParaRPr lang="en" sz="1800" dirty="0"/>
          </a:p>
        </p:txBody>
      </p:sp>
      <p:sp>
        <p:nvSpPr>
          <p:cNvPr id="15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(Đang chữa trị)</a:t>
            </a:r>
            <a:endParaRPr lang="en" sz="1800" b="1" dirty="0"/>
          </a:p>
        </p:txBody>
      </p:sp>
      <p:sp>
        <p:nvSpPr>
          <p:cNvPr id="16" name="Shape 440"/>
          <p:cNvSpPr txBox="1"/>
          <p:nvPr/>
        </p:nvSpPr>
        <p:spPr>
          <a:xfrm>
            <a:off x="2667000" y="43434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(Không có bệnh)</a:t>
            </a:r>
            <a:endParaRPr lang="en" sz="1800" b="1" dirty="0"/>
          </a:p>
        </p:txBody>
      </p:sp>
      <p:sp>
        <p:nvSpPr>
          <p:cNvPr id="18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Medical record for patient that on treating progress</a:t>
            </a:r>
            <a:endParaRPr lang="en" sz="1800" dirty="0"/>
          </a:p>
        </p:txBody>
      </p:sp>
      <p:sp>
        <p:nvSpPr>
          <p:cNvPr id="19" name="Shape 434"/>
          <p:cNvSpPr txBox="1"/>
          <p:nvPr/>
        </p:nvSpPr>
        <p:spPr>
          <a:xfrm>
            <a:off x="4845001" y="43434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is identified that no illness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32092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6" name="Rounded Rectangle 5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On Treating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4800" y="4252500"/>
            <a:ext cx="2209800" cy="76200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 illness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4800" y="5410200"/>
            <a:ext cx="2209800" cy="762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Finished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13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New medical record for registering first time</a:t>
            </a:r>
            <a:endParaRPr lang="en" sz="1800" dirty="0"/>
          </a:p>
        </p:txBody>
      </p:sp>
      <p:sp>
        <p:nvSpPr>
          <p:cNvPr id="15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(Đang chữa trị)</a:t>
            </a:r>
            <a:endParaRPr lang="en" sz="1800" b="1" dirty="0"/>
          </a:p>
        </p:txBody>
      </p:sp>
      <p:sp>
        <p:nvSpPr>
          <p:cNvPr id="16" name="Shape 440"/>
          <p:cNvSpPr txBox="1"/>
          <p:nvPr/>
        </p:nvSpPr>
        <p:spPr>
          <a:xfrm>
            <a:off x="2667000" y="43434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(Không có bệnh)</a:t>
            </a:r>
            <a:endParaRPr lang="en" sz="1800" b="1" dirty="0"/>
          </a:p>
        </p:txBody>
      </p:sp>
      <p:sp>
        <p:nvSpPr>
          <p:cNvPr id="17" name="Shape 440"/>
          <p:cNvSpPr txBox="1"/>
          <p:nvPr/>
        </p:nvSpPr>
        <p:spPr>
          <a:xfrm>
            <a:off x="2667000" y="5448599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(Hết bệnh)</a:t>
            </a:r>
            <a:endParaRPr lang="en" sz="1800" b="1" dirty="0"/>
          </a:p>
        </p:txBody>
      </p:sp>
      <p:sp>
        <p:nvSpPr>
          <p:cNvPr id="18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Medical record for patient that on treating progress</a:t>
            </a:r>
            <a:endParaRPr lang="en" sz="1800" dirty="0"/>
          </a:p>
        </p:txBody>
      </p:sp>
      <p:sp>
        <p:nvSpPr>
          <p:cNvPr id="19" name="Shape 434"/>
          <p:cNvSpPr txBox="1"/>
          <p:nvPr/>
        </p:nvSpPr>
        <p:spPr>
          <a:xfrm>
            <a:off x="4845001" y="43434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is identified that no illness</a:t>
            </a:r>
            <a:endParaRPr lang="en" sz="1800" dirty="0"/>
          </a:p>
        </p:txBody>
      </p:sp>
      <p:sp>
        <p:nvSpPr>
          <p:cNvPr id="20" name="Shape 434"/>
          <p:cNvSpPr txBox="1"/>
          <p:nvPr/>
        </p:nvSpPr>
        <p:spPr>
          <a:xfrm>
            <a:off x="4800600" y="54102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is fine with illness.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6520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5" y="1600201"/>
            <a:ext cx="8391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0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FFFFFF"/>
                </a:solidFill>
              </a:rPr>
              <a:t>Medical Record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3" y="1676400"/>
            <a:ext cx="8723809" cy="5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96655"/>
      </p:ext>
    </p:extLst>
  </p:cSld>
  <p:clrMapOvr>
    <a:masterClrMapping/>
  </p:clrMapOvr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1298</Words>
  <Application>Microsoft Office PowerPoint</Application>
  <PresentationFormat>On-screen Show (4:3)</PresentationFormat>
  <Paragraphs>246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Arial</vt:lpstr>
      <vt:lpstr>biz</vt:lpstr>
      <vt:lpstr>PowerPoint Presentation</vt:lpstr>
      <vt:lpstr>Medical Record</vt:lpstr>
      <vt:lpstr>Medical Record</vt:lpstr>
      <vt:lpstr>Medical Record</vt:lpstr>
      <vt:lpstr>Medical Record</vt:lpstr>
      <vt:lpstr>Medical Record</vt:lpstr>
      <vt:lpstr>Medical Record</vt:lpstr>
      <vt:lpstr>Medical Record</vt:lpstr>
      <vt:lpstr>Medical Record</vt:lpstr>
      <vt:lpstr>Medical Record</vt:lpstr>
      <vt:lpstr>Medical Record</vt:lpstr>
      <vt:lpstr>Medical Record</vt:lpstr>
      <vt:lpstr>Medical Record</vt:lpstr>
      <vt:lpstr>PowerPoint Presentation</vt:lpstr>
      <vt:lpstr>Appointment</vt:lpstr>
      <vt:lpstr>Appointment</vt:lpstr>
      <vt:lpstr>Appointment</vt:lpstr>
      <vt:lpstr>Appointment</vt:lpstr>
      <vt:lpstr>Appointment</vt:lpstr>
      <vt:lpstr>Appointment</vt:lpstr>
      <vt:lpstr>Appointment</vt:lpstr>
      <vt:lpstr>Appointment</vt:lpstr>
      <vt:lpstr>Appointment</vt:lpstr>
      <vt:lpstr>Appointment</vt:lpstr>
      <vt:lpstr>Appointment</vt:lpstr>
      <vt:lpstr>Appointment</vt:lpstr>
      <vt:lpstr>PowerPoint Presentation</vt:lpstr>
      <vt:lpstr>Regimen</vt:lpstr>
      <vt:lpstr>Regimen</vt:lpstr>
      <vt:lpstr>Regimen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Support Tracking System</dc:title>
  <cp:lastModifiedBy>dangquantran</cp:lastModifiedBy>
  <cp:revision>138</cp:revision>
  <dcterms:modified xsi:type="dcterms:W3CDTF">2015-12-09T09:51:22Z</dcterms:modified>
</cp:coreProperties>
</file>